
<file path=[Content_Types].xml><?xml version="1.0" encoding="utf-8"?>
<Types xmlns="http://schemas.openxmlformats.org/package/2006/content-types">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handoutMasterIdLst>
    <p:handoutMasterId r:id="rId12"/>
  </p:handoutMasterIdLst>
  <p:sldIdLst>
    <p:sldId id="264" r:id="rId2"/>
    <p:sldId id="262" r:id="rId3"/>
    <p:sldId id="263" r:id="rId4"/>
    <p:sldId id="256" r:id="rId5"/>
    <p:sldId id="265" r:id="rId6"/>
    <p:sldId id="257" r:id="rId7"/>
    <p:sldId id="258" r:id="rId8"/>
    <p:sldId id="259" r:id="rId9"/>
    <p:sldId id="260" r:id="rId10"/>
  </p:sldIdLst>
  <p:sldSz cx="9144000" cy="6858000" type="screen4x3"/>
  <p:notesSz cx="6997700" cy="9271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73" autoAdjust="0"/>
  </p:normalViewPr>
  <p:slideViewPr>
    <p:cSldViewPr>
      <p:cViewPr varScale="1">
        <p:scale>
          <a:sx n="105" d="100"/>
          <a:sy n="105" d="100"/>
        </p:scale>
        <p:origin x="-150"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2337" cy="463550"/>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sz="quarter" idx="1"/>
          </p:nvPr>
        </p:nvSpPr>
        <p:spPr>
          <a:xfrm>
            <a:off x="3963744" y="0"/>
            <a:ext cx="3032337" cy="463550"/>
          </a:xfrm>
          <a:prstGeom prst="rect">
            <a:avLst/>
          </a:prstGeom>
        </p:spPr>
        <p:txBody>
          <a:bodyPr vert="horz" lIns="92958" tIns="46479" rIns="92958" bIns="46479" rtlCol="0"/>
          <a:lstStyle>
            <a:lvl1pPr algn="r">
              <a:defRPr sz="1200"/>
            </a:lvl1pPr>
          </a:lstStyle>
          <a:p>
            <a:fld id="{3803CE53-2B44-4FAB-BC43-58B432B89B3B}" type="datetimeFigureOut">
              <a:rPr lang="en-US" smtClean="0"/>
              <a:pPr/>
              <a:t>1/17/2012</a:t>
            </a:fld>
            <a:endParaRPr lang="en-US"/>
          </a:p>
        </p:txBody>
      </p:sp>
      <p:sp>
        <p:nvSpPr>
          <p:cNvPr id="4" name="Footer Placeholder 3"/>
          <p:cNvSpPr>
            <a:spLocks noGrp="1"/>
          </p:cNvSpPr>
          <p:nvPr>
            <p:ph type="ftr" sz="quarter" idx="2"/>
          </p:nvPr>
        </p:nvSpPr>
        <p:spPr>
          <a:xfrm>
            <a:off x="0" y="8805841"/>
            <a:ext cx="3032337" cy="463550"/>
          </a:xfrm>
          <a:prstGeom prst="rect">
            <a:avLst/>
          </a:prstGeom>
        </p:spPr>
        <p:txBody>
          <a:bodyPr vert="horz" lIns="92958" tIns="46479" rIns="92958" bIns="46479" rtlCol="0" anchor="b"/>
          <a:lstStyle>
            <a:lvl1pPr algn="l">
              <a:defRPr sz="1200"/>
            </a:lvl1pPr>
          </a:lstStyle>
          <a:p>
            <a:endParaRPr lang="en-US"/>
          </a:p>
        </p:txBody>
      </p:sp>
      <p:sp>
        <p:nvSpPr>
          <p:cNvPr id="5" name="Slide Number Placeholder 4"/>
          <p:cNvSpPr>
            <a:spLocks noGrp="1"/>
          </p:cNvSpPr>
          <p:nvPr>
            <p:ph type="sldNum" sz="quarter" idx="3"/>
          </p:nvPr>
        </p:nvSpPr>
        <p:spPr>
          <a:xfrm>
            <a:off x="3963744" y="8805841"/>
            <a:ext cx="3032337" cy="463550"/>
          </a:xfrm>
          <a:prstGeom prst="rect">
            <a:avLst/>
          </a:prstGeom>
        </p:spPr>
        <p:txBody>
          <a:bodyPr vert="horz" lIns="92958" tIns="46479" rIns="92958" bIns="46479" rtlCol="0" anchor="b"/>
          <a:lstStyle>
            <a:lvl1pPr algn="r">
              <a:defRPr sz="1200"/>
            </a:lvl1pPr>
          </a:lstStyle>
          <a:p>
            <a:fld id="{839CB7E3-15EE-43F1-865B-0948EE6C3E0A}" type="slidenum">
              <a:rPr lang="en-US" smtClean="0"/>
              <a:pPr/>
              <a:t>‹#›</a:t>
            </a:fld>
            <a:endParaRPr lang="en-US"/>
          </a:p>
        </p:txBody>
      </p:sp>
    </p:spTree>
    <p:extLst>
      <p:ext uri="{BB962C8B-B14F-4D97-AF65-F5344CB8AC3E}">
        <p14:creationId xmlns:p14="http://schemas.microsoft.com/office/powerpoint/2010/main" val="16445097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2337" cy="463550"/>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idx="1"/>
          </p:nvPr>
        </p:nvSpPr>
        <p:spPr>
          <a:xfrm>
            <a:off x="3963744" y="0"/>
            <a:ext cx="3032337" cy="463550"/>
          </a:xfrm>
          <a:prstGeom prst="rect">
            <a:avLst/>
          </a:prstGeom>
        </p:spPr>
        <p:txBody>
          <a:bodyPr vert="horz" lIns="92958" tIns="46479" rIns="92958" bIns="46479" rtlCol="0"/>
          <a:lstStyle>
            <a:lvl1pPr algn="r">
              <a:defRPr sz="1200"/>
            </a:lvl1pPr>
          </a:lstStyle>
          <a:p>
            <a:fld id="{B611CA64-4760-4518-81A8-5798092BB30C}" type="datetimeFigureOut">
              <a:rPr lang="en-US" smtClean="0"/>
              <a:pPr/>
              <a:t>1/17/2012</a:t>
            </a:fld>
            <a:endParaRPr lang="en-US"/>
          </a:p>
        </p:txBody>
      </p:sp>
      <p:sp>
        <p:nvSpPr>
          <p:cNvPr id="4" name="Slide Image Placeholder 3"/>
          <p:cNvSpPr>
            <a:spLocks noGrp="1" noRot="1" noChangeAspect="1"/>
          </p:cNvSpPr>
          <p:nvPr>
            <p:ph type="sldImg" idx="2"/>
          </p:nvPr>
        </p:nvSpPr>
        <p:spPr>
          <a:xfrm>
            <a:off x="1181100" y="695325"/>
            <a:ext cx="4635500" cy="3476625"/>
          </a:xfrm>
          <a:prstGeom prst="rect">
            <a:avLst/>
          </a:prstGeom>
          <a:noFill/>
          <a:ln w="12700">
            <a:solidFill>
              <a:prstClr val="black"/>
            </a:solidFill>
          </a:ln>
        </p:spPr>
        <p:txBody>
          <a:bodyPr vert="horz" lIns="92958" tIns="46479" rIns="92958" bIns="46479" rtlCol="0" anchor="ctr"/>
          <a:lstStyle/>
          <a:p>
            <a:endParaRPr lang="en-US"/>
          </a:p>
        </p:txBody>
      </p:sp>
      <p:sp>
        <p:nvSpPr>
          <p:cNvPr id="5" name="Notes Placeholder 4"/>
          <p:cNvSpPr>
            <a:spLocks noGrp="1"/>
          </p:cNvSpPr>
          <p:nvPr>
            <p:ph type="body" sz="quarter" idx="3"/>
          </p:nvPr>
        </p:nvSpPr>
        <p:spPr>
          <a:xfrm>
            <a:off x="699770" y="4403725"/>
            <a:ext cx="5598160" cy="4171950"/>
          </a:xfrm>
          <a:prstGeom prst="rect">
            <a:avLst/>
          </a:prstGeom>
        </p:spPr>
        <p:txBody>
          <a:bodyPr vert="horz" lIns="92958" tIns="46479" rIns="92958" bIns="4647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05841"/>
            <a:ext cx="3032337" cy="463550"/>
          </a:xfrm>
          <a:prstGeom prst="rect">
            <a:avLst/>
          </a:prstGeom>
        </p:spPr>
        <p:txBody>
          <a:bodyPr vert="horz" lIns="92958" tIns="46479" rIns="92958" bIns="46479" rtlCol="0" anchor="b"/>
          <a:lstStyle>
            <a:lvl1pPr algn="l">
              <a:defRPr sz="1200"/>
            </a:lvl1pPr>
          </a:lstStyle>
          <a:p>
            <a:endParaRPr lang="en-US"/>
          </a:p>
        </p:txBody>
      </p:sp>
      <p:sp>
        <p:nvSpPr>
          <p:cNvPr id="7" name="Slide Number Placeholder 6"/>
          <p:cNvSpPr>
            <a:spLocks noGrp="1"/>
          </p:cNvSpPr>
          <p:nvPr>
            <p:ph type="sldNum" sz="quarter" idx="5"/>
          </p:nvPr>
        </p:nvSpPr>
        <p:spPr>
          <a:xfrm>
            <a:off x="3963744" y="8805841"/>
            <a:ext cx="3032337" cy="463550"/>
          </a:xfrm>
          <a:prstGeom prst="rect">
            <a:avLst/>
          </a:prstGeom>
        </p:spPr>
        <p:txBody>
          <a:bodyPr vert="horz" lIns="92958" tIns="46479" rIns="92958" bIns="46479" rtlCol="0" anchor="b"/>
          <a:lstStyle>
            <a:lvl1pPr algn="r">
              <a:defRPr sz="1200"/>
            </a:lvl1pPr>
          </a:lstStyle>
          <a:p>
            <a:fld id="{6A3A7C8A-65CF-4AC7-8E26-D3255501B85E}" type="slidenum">
              <a:rPr lang="en-US" smtClean="0"/>
              <a:pPr/>
              <a:t>‹#›</a:t>
            </a:fld>
            <a:endParaRPr lang="en-US"/>
          </a:p>
        </p:txBody>
      </p:sp>
    </p:spTree>
    <p:extLst>
      <p:ext uri="{BB962C8B-B14F-4D97-AF65-F5344CB8AC3E}">
        <p14:creationId xmlns:p14="http://schemas.microsoft.com/office/powerpoint/2010/main" val="24425062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88528B-5073-4444-87F8-A05E3D9642D0}" type="datetime1">
              <a:rPr lang="en-US" smtClean="0"/>
              <a:pPr/>
              <a:t>1/17/2012</a:t>
            </a:fld>
            <a:endParaRPr lang="en-US"/>
          </a:p>
        </p:txBody>
      </p:sp>
      <p:sp>
        <p:nvSpPr>
          <p:cNvPr id="17" name="Footer Placeholder 16"/>
          <p:cNvSpPr>
            <a:spLocks noGrp="1"/>
          </p:cNvSpPr>
          <p:nvPr>
            <p:ph type="ftr" sz="quarter" idx="11"/>
          </p:nvPr>
        </p:nvSpPr>
        <p:spPr/>
        <p:txBody>
          <a:bodyPr/>
          <a:lstStyle/>
          <a:p>
            <a:r>
              <a:rPr lang="en-US" smtClean="0"/>
              <a:t>M. Metcalf, Deputy Ethics Counselor, BLM Ethics Office</a:t>
            </a:r>
            <a:endParaRPr lang="en-US"/>
          </a:p>
        </p:txBody>
      </p:sp>
      <p:sp>
        <p:nvSpPr>
          <p:cNvPr id="29" name="Slide Number Placeholder 28"/>
          <p:cNvSpPr>
            <a:spLocks noGrp="1"/>
          </p:cNvSpPr>
          <p:nvPr>
            <p:ph type="sldNum" sz="quarter" idx="12"/>
          </p:nvPr>
        </p:nvSpPr>
        <p:spPr/>
        <p:txBody>
          <a:bodyPr/>
          <a:lstStyle/>
          <a:p>
            <a:fld id="{04C7D247-0661-4FD5-B236-E3721580DAC1}"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0177087-486F-41DA-B179-8403EE245684}" type="datetime1">
              <a:rPr lang="en-US" smtClean="0"/>
              <a:pPr/>
              <a:t>1/17/2012</a:t>
            </a:fld>
            <a:endParaRPr lang="en-US"/>
          </a:p>
        </p:txBody>
      </p:sp>
      <p:sp>
        <p:nvSpPr>
          <p:cNvPr id="5" name="Footer Placeholder 4"/>
          <p:cNvSpPr>
            <a:spLocks noGrp="1"/>
          </p:cNvSpPr>
          <p:nvPr>
            <p:ph type="ftr" sz="quarter" idx="11"/>
          </p:nvPr>
        </p:nvSpPr>
        <p:spPr/>
        <p:txBody>
          <a:bodyPr/>
          <a:lstStyle/>
          <a:p>
            <a:r>
              <a:rPr lang="en-US" smtClean="0"/>
              <a:t>M. Metcalf, Deputy Ethics Counselor, BLM Ethics Office</a:t>
            </a:r>
            <a:endParaRPr lang="en-US"/>
          </a:p>
        </p:txBody>
      </p:sp>
      <p:sp>
        <p:nvSpPr>
          <p:cNvPr id="6" name="Slide Number Placeholder 5"/>
          <p:cNvSpPr>
            <a:spLocks noGrp="1"/>
          </p:cNvSpPr>
          <p:nvPr>
            <p:ph type="sldNum" sz="quarter" idx="12"/>
          </p:nvPr>
        </p:nvSpPr>
        <p:spPr/>
        <p:txBody>
          <a:bodyPr/>
          <a:lstStyle/>
          <a:p>
            <a:fld id="{04C7D247-0661-4FD5-B236-E3721580DAC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2774B76-CDD6-44BC-89A4-5862D3FCFAB1}" type="datetime1">
              <a:rPr lang="en-US" smtClean="0"/>
              <a:pPr/>
              <a:t>1/17/2012</a:t>
            </a:fld>
            <a:endParaRPr lang="en-US"/>
          </a:p>
        </p:txBody>
      </p:sp>
      <p:sp>
        <p:nvSpPr>
          <p:cNvPr id="5" name="Footer Placeholder 4"/>
          <p:cNvSpPr>
            <a:spLocks noGrp="1"/>
          </p:cNvSpPr>
          <p:nvPr>
            <p:ph type="ftr" sz="quarter" idx="11"/>
          </p:nvPr>
        </p:nvSpPr>
        <p:spPr/>
        <p:txBody>
          <a:bodyPr/>
          <a:lstStyle/>
          <a:p>
            <a:r>
              <a:rPr lang="en-US" smtClean="0"/>
              <a:t>M. Metcalf, Deputy Ethics Counselor, BLM Ethics Office</a:t>
            </a:r>
            <a:endParaRPr lang="en-US"/>
          </a:p>
        </p:txBody>
      </p:sp>
      <p:sp>
        <p:nvSpPr>
          <p:cNvPr id="6" name="Slide Number Placeholder 5"/>
          <p:cNvSpPr>
            <a:spLocks noGrp="1"/>
          </p:cNvSpPr>
          <p:nvPr>
            <p:ph type="sldNum" sz="quarter" idx="12"/>
          </p:nvPr>
        </p:nvSpPr>
        <p:spPr/>
        <p:txBody>
          <a:bodyPr/>
          <a:lstStyle/>
          <a:p>
            <a:fld id="{04C7D247-0661-4FD5-B236-E3721580DAC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F2DB9CC-523B-4B42-A361-E3E3420993F1}" type="datetime1">
              <a:rPr lang="en-US" smtClean="0"/>
              <a:pPr/>
              <a:t>1/17/2012</a:t>
            </a:fld>
            <a:endParaRPr lang="en-US"/>
          </a:p>
        </p:txBody>
      </p:sp>
      <p:sp>
        <p:nvSpPr>
          <p:cNvPr id="5" name="Footer Placeholder 4"/>
          <p:cNvSpPr>
            <a:spLocks noGrp="1"/>
          </p:cNvSpPr>
          <p:nvPr>
            <p:ph type="ftr" sz="quarter" idx="11"/>
          </p:nvPr>
        </p:nvSpPr>
        <p:spPr/>
        <p:txBody>
          <a:bodyPr/>
          <a:lstStyle/>
          <a:p>
            <a:r>
              <a:rPr lang="en-US" smtClean="0"/>
              <a:t>M. Metcalf, Deputy Ethics Counselor, BLM Ethics Office</a:t>
            </a:r>
            <a:endParaRPr lang="en-US"/>
          </a:p>
        </p:txBody>
      </p:sp>
      <p:sp>
        <p:nvSpPr>
          <p:cNvPr id="6" name="Slide Number Placeholder 5"/>
          <p:cNvSpPr>
            <a:spLocks noGrp="1"/>
          </p:cNvSpPr>
          <p:nvPr>
            <p:ph type="sldNum" sz="quarter" idx="12"/>
          </p:nvPr>
        </p:nvSpPr>
        <p:spPr/>
        <p:txBody>
          <a:bodyPr/>
          <a:lstStyle/>
          <a:p>
            <a:fld id="{04C7D247-0661-4FD5-B236-E3721580DAC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A1EEF86-67D1-49DA-ABBE-DFC81796F3BA}" type="datetime1">
              <a:rPr lang="en-US" smtClean="0"/>
              <a:pPr/>
              <a:t>1/17/2012</a:t>
            </a:fld>
            <a:endParaRPr lang="en-US"/>
          </a:p>
        </p:txBody>
      </p:sp>
      <p:sp>
        <p:nvSpPr>
          <p:cNvPr id="5" name="Footer Placeholder 4"/>
          <p:cNvSpPr>
            <a:spLocks noGrp="1"/>
          </p:cNvSpPr>
          <p:nvPr>
            <p:ph type="ftr" sz="quarter" idx="11"/>
          </p:nvPr>
        </p:nvSpPr>
        <p:spPr/>
        <p:txBody>
          <a:bodyPr/>
          <a:lstStyle/>
          <a:p>
            <a:r>
              <a:rPr lang="en-US" smtClean="0"/>
              <a:t>M. Metcalf, Deputy Ethics Counselor, BLM Ethics Office</a:t>
            </a:r>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04C7D247-0661-4FD5-B236-E3721580DAC1}"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268792C-6D25-4923-A48B-E46B2E0A9DB0}" type="datetime1">
              <a:rPr lang="en-US" smtClean="0"/>
              <a:pPr/>
              <a:t>1/17/2012</a:t>
            </a:fld>
            <a:endParaRPr lang="en-US"/>
          </a:p>
        </p:txBody>
      </p:sp>
      <p:sp>
        <p:nvSpPr>
          <p:cNvPr id="6" name="Footer Placeholder 5"/>
          <p:cNvSpPr>
            <a:spLocks noGrp="1"/>
          </p:cNvSpPr>
          <p:nvPr>
            <p:ph type="ftr" sz="quarter" idx="11"/>
          </p:nvPr>
        </p:nvSpPr>
        <p:spPr/>
        <p:txBody>
          <a:bodyPr/>
          <a:lstStyle/>
          <a:p>
            <a:r>
              <a:rPr lang="en-US" smtClean="0"/>
              <a:t>M. Metcalf, Deputy Ethics Counselor, BLM Ethics Office</a:t>
            </a:r>
            <a:endParaRPr lang="en-US"/>
          </a:p>
        </p:txBody>
      </p:sp>
      <p:sp>
        <p:nvSpPr>
          <p:cNvPr id="7" name="Slide Number Placeholder 6"/>
          <p:cNvSpPr>
            <a:spLocks noGrp="1"/>
          </p:cNvSpPr>
          <p:nvPr>
            <p:ph type="sldNum" sz="quarter" idx="12"/>
          </p:nvPr>
        </p:nvSpPr>
        <p:spPr/>
        <p:txBody>
          <a:bodyPr/>
          <a:lstStyle/>
          <a:p>
            <a:fld id="{04C7D247-0661-4FD5-B236-E3721580DAC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DB974DDB-AD72-435E-97B6-A0287177AC0F}" type="datetime1">
              <a:rPr lang="en-US" smtClean="0"/>
              <a:pPr/>
              <a:t>1/17/2012</a:t>
            </a:fld>
            <a:endParaRPr lang="en-US"/>
          </a:p>
        </p:txBody>
      </p:sp>
      <p:sp>
        <p:nvSpPr>
          <p:cNvPr id="8" name="Footer Placeholder 7"/>
          <p:cNvSpPr>
            <a:spLocks noGrp="1"/>
          </p:cNvSpPr>
          <p:nvPr>
            <p:ph type="ftr" sz="quarter" idx="11"/>
          </p:nvPr>
        </p:nvSpPr>
        <p:spPr/>
        <p:txBody>
          <a:bodyPr/>
          <a:lstStyle/>
          <a:p>
            <a:r>
              <a:rPr lang="en-US" smtClean="0"/>
              <a:t>M. Metcalf, Deputy Ethics Counselor, BLM Ethics Office</a:t>
            </a:r>
            <a:endParaRPr lang="en-US"/>
          </a:p>
        </p:txBody>
      </p:sp>
      <p:sp>
        <p:nvSpPr>
          <p:cNvPr id="9" name="Slide Number Placeholder 8"/>
          <p:cNvSpPr>
            <a:spLocks noGrp="1"/>
          </p:cNvSpPr>
          <p:nvPr>
            <p:ph type="sldNum" sz="quarter" idx="12"/>
          </p:nvPr>
        </p:nvSpPr>
        <p:spPr/>
        <p:txBody>
          <a:bodyPr/>
          <a:lstStyle/>
          <a:p>
            <a:fld id="{04C7D247-0661-4FD5-B236-E3721580DAC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156DF92-40B4-4352-95E3-258AAE47F24A}" type="datetime1">
              <a:rPr lang="en-US" smtClean="0"/>
              <a:pPr/>
              <a:t>1/17/2012</a:t>
            </a:fld>
            <a:endParaRPr lang="en-US"/>
          </a:p>
        </p:txBody>
      </p:sp>
      <p:sp>
        <p:nvSpPr>
          <p:cNvPr id="4" name="Footer Placeholder 3"/>
          <p:cNvSpPr>
            <a:spLocks noGrp="1"/>
          </p:cNvSpPr>
          <p:nvPr>
            <p:ph type="ftr" sz="quarter" idx="11"/>
          </p:nvPr>
        </p:nvSpPr>
        <p:spPr/>
        <p:txBody>
          <a:bodyPr/>
          <a:lstStyle/>
          <a:p>
            <a:r>
              <a:rPr lang="en-US" smtClean="0"/>
              <a:t>M. Metcalf, Deputy Ethics Counselor, BLM Ethics Office</a:t>
            </a:r>
            <a:endParaRPr lang="en-US"/>
          </a:p>
        </p:txBody>
      </p:sp>
      <p:sp>
        <p:nvSpPr>
          <p:cNvPr id="5" name="Slide Number Placeholder 4"/>
          <p:cNvSpPr>
            <a:spLocks noGrp="1"/>
          </p:cNvSpPr>
          <p:nvPr>
            <p:ph type="sldNum" sz="quarter" idx="12"/>
          </p:nvPr>
        </p:nvSpPr>
        <p:spPr/>
        <p:txBody>
          <a:bodyPr/>
          <a:lstStyle/>
          <a:p>
            <a:fld id="{04C7D247-0661-4FD5-B236-E3721580DAC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4485D0-3610-4ADC-8A88-79BF99D44C67}" type="datetime1">
              <a:rPr lang="en-US" smtClean="0"/>
              <a:pPr/>
              <a:t>1/17/2012</a:t>
            </a:fld>
            <a:endParaRPr lang="en-US"/>
          </a:p>
        </p:txBody>
      </p:sp>
      <p:sp>
        <p:nvSpPr>
          <p:cNvPr id="3" name="Footer Placeholder 2"/>
          <p:cNvSpPr>
            <a:spLocks noGrp="1"/>
          </p:cNvSpPr>
          <p:nvPr>
            <p:ph type="ftr" sz="quarter" idx="11"/>
          </p:nvPr>
        </p:nvSpPr>
        <p:spPr/>
        <p:txBody>
          <a:bodyPr/>
          <a:lstStyle/>
          <a:p>
            <a:r>
              <a:rPr lang="en-US" smtClean="0"/>
              <a:t>M. Metcalf, Deputy Ethics Counselor, BLM Ethics Office</a:t>
            </a:r>
            <a:endParaRPr lang="en-US"/>
          </a:p>
        </p:txBody>
      </p:sp>
      <p:sp>
        <p:nvSpPr>
          <p:cNvPr id="4" name="Slide Number Placeholder 3"/>
          <p:cNvSpPr>
            <a:spLocks noGrp="1"/>
          </p:cNvSpPr>
          <p:nvPr>
            <p:ph type="sldNum" sz="quarter" idx="12"/>
          </p:nvPr>
        </p:nvSpPr>
        <p:spPr/>
        <p:txBody>
          <a:bodyPr/>
          <a:lstStyle/>
          <a:p>
            <a:fld id="{04C7D247-0661-4FD5-B236-E3721580DAC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9FE4764-CE1D-43C6-BADD-3A28C3AD218B}" type="datetime1">
              <a:rPr lang="en-US" smtClean="0"/>
              <a:pPr/>
              <a:t>1/17/2012</a:t>
            </a:fld>
            <a:endParaRPr lang="en-US"/>
          </a:p>
        </p:txBody>
      </p:sp>
      <p:sp>
        <p:nvSpPr>
          <p:cNvPr id="6" name="Footer Placeholder 5"/>
          <p:cNvSpPr>
            <a:spLocks noGrp="1"/>
          </p:cNvSpPr>
          <p:nvPr>
            <p:ph type="ftr" sz="quarter" idx="11"/>
          </p:nvPr>
        </p:nvSpPr>
        <p:spPr/>
        <p:txBody>
          <a:bodyPr/>
          <a:lstStyle/>
          <a:p>
            <a:r>
              <a:rPr lang="en-US" smtClean="0"/>
              <a:t>M. Metcalf, Deputy Ethics Counselor, BLM Ethics Office</a:t>
            </a:r>
            <a:endParaRPr lang="en-US"/>
          </a:p>
        </p:txBody>
      </p:sp>
      <p:sp>
        <p:nvSpPr>
          <p:cNvPr id="7" name="Slide Number Placeholder 6"/>
          <p:cNvSpPr>
            <a:spLocks noGrp="1"/>
          </p:cNvSpPr>
          <p:nvPr>
            <p:ph type="sldNum" sz="quarter" idx="12"/>
          </p:nvPr>
        </p:nvSpPr>
        <p:spPr/>
        <p:txBody>
          <a:bodyPr/>
          <a:lstStyle/>
          <a:p>
            <a:fld id="{04C7D247-0661-4FD5-B236-E3721580DAC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F10C066-6581-45DA-8C15-964F57A60B3D}" type="datetime1">
              <a:rPr lang="en-US" smtClean="0"/>
              <a:pPr/>
              <a:t>1/17/2012</a:t>
            </a:fld>
            <a:endParaRPr lang="en-US"/>
          </a:p>
        </p:txBody>
      </p:sp>
      <p:sp>
        <p:nvSpPr>
          <p:cNvPr id="6" name="Footer Placeholder 5"/>
          <p:cNvSpPr>
            <a:spLocks noGrp="1"/>
          </p:cNvSpPr>
          <p:nvPr>
            <p:ph type="ftr" sz="quarter" idx="11"/>
          </p:nvPr>
        </p:nvSpPr>
        <p:spPr/>
        <p:txBody>
          <a:bodyPr/>
          <a:lstStyle/>
          <a:p>
            <a:r>
              <a:rPr lang="en-US" smtClean="0"/>
              <a:t>M. Metcalf, Deputy Ethics Counselor, BLM Ethics Office</a:t>
            </a:r>
            <a:endParaRPr lang="en-US"/>
          </a:p>
        </p:txBody>
      </p:sp>
      <p:sp>
        <p:nvSpPr>
          <p:cNvPr id="7" name="Slide Number Placeholder 6"/>
          <p:cNvSpPr>
            <a:spLocks noGrp="1"/>
          </p:cNvSpPr>
          <p:nvPr>
            <p:ph type="sldNum" sz="quarter" idx="12"/>
          </p:nvPr>
        </p:nvSpPr>
        <p:spPr/>
        <p:txBody>
          <a:bodyPr/>
          <a:lstStyle/>
          <a:p>
            <a:fld id="{04C7D247-0661-4FD5-B236-E3721580DAC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9D7156DE-2AEA-42F1-98CD-603E46E3B725}" type="datetime1">
              <a:rPr lang="en-US" smtClean="0"/>
              <a:pPr/>
              <a:t>1/17/2012</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r>
              <a:rPr lang="en-US" smtClean="0"/>
              <a:t>M. Metcalf, Deputy Ethics Counselor, BLM Ethics Office</a:t>
            </a:r>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04C7D247-0661-4FD5-B236-E3721580DAC1}"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8.emf"/><Relationship Id="rId4" Type="http://schemas.openxmlformats.org/officeDocument/2006/relationships/package" Target="../embeddings/Microsoft_Excel_Worksheet1.xlsx"/></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4C7D247-0661-4FD5-B236-E3721580DAC1}" type="slidenum">
              <a:rPr lang="en-US" smtClean="0"/>
              <a:pPr/>
              <a:t>1</a:t>
            </a:fld>
            <a:endParaRPr lang="en-US"/>
          </a:p>
        </p:txBody>
      </p:sp>
      <p:pic>
        <p:nvPicPr>
          <p:cNvPr id="21506" name="Picture 2" descr="C:\Documents and Settings\mmetcalf\Local Settings\Temporary Internet Files\Content.IE5\WRKPDGM4\MP900399277[1].jpg"/>
          <p:cNvPicPr>
            <a:picLocks noChangeAspect="1" noChangeArrowheads="1"/>
          </p:cNvPicPr>
          <p:nvPr/>
        </p:nvPicPr>
        <p:blipFill>
          <a:blip r:embed="rId2" cstate="print"/>
          <a:srcRect/>
          <a:stretch>
            <a:fillRect/>
          </a:stretch>
        </p:blipFill>
        <p:spPr bwMode="auto">
          <a:xfrm>
            <a:off x="838200" y="2819400"/>
            <a:ext cx="7391400" cy="3121025"/>
          </a:xfrm>
          <a:prstGeom prst="rect">
            <a:avLst/>
          </a:prstGeom>
          <a:noFill/>
        </p:spPr>
      </p:pic>
      <p:sp>
        <p:nvSpPr>
          <p:cNvPr id="8" name="TextBox 7"/>
          <p:cNvSpPr txBox="1"/>
          <p:nvPr/>
        </p:nvSpPr>
        <p:spPr>
          <a:xfrm>
            <a:off x="1981200" y="533400"/>
            <a:ext cx="5486400" cy="1938992"/>
          </a:xfrm>
          <a:prstGeom prst="rect">
            <a:avLst/>
          </a:prstGeom>
          <a:noFill/>
        </p:spPr>
        <p:txBody>
          <a:bodyPr wrap="square" rtlCol="0">
            <a:spAutoFit/>
          </a:bodyPr>
          <a:lstStyle/>
          <a:p>
            <a:pPr algn="ctr"/>
            <a:r>
              <a:rPr lang="en-US" sz="4400" b="1" dirty="0" smtClean="0"/>
              <a:t>Synopsis: </a:t>
            </a:r>
          </a:p>
          <a:p>
            <a:r>
              <a:rPr lang="en-US" sz="2800" b="1" dirty="0" smtClean="0"/>
              <a:t>A brief look at “ethics” rules applicable to Representatives.</a:t>
            </a:r>
          </a:p>
          <a:p>
            <a:endParaRPr lang="en-US" sz="2000"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4C7D247-0661-4FD5-B236-E3721580DAC1}" type="slidenum">
              <a:rPr lang="en-US" smtClean="0"/>
              <a:pPr/>
              <a:t>2</a:t>
            </a:fld>
            <a:endParaRPr lang="en-US"/>
          </a:p>
        </p:txBody>
      </p:sp>
      <p:sp>
        <p:nvSpPr>
          <p:cNvPr id="6" name="TextBox 5"/>
          <p:cNvSpPr txBox="1"/>
          <p:nvPr/>
        </p:nvSpPr>
        <p:spPr>
          <a:xfrm>
            <a:off x="609600" y="457200"/>
            <a:ext cx="3276600" cy="5878532"/>
          </a:xfrm>
          <a:prstGeom prst="rect">
            <a:avLst/>
          </a:prstGeom>
          <a:solidFill>
            <a:schemeClr val="tx2">
              <a:lumMod val="40000"/>
              <a:lumOff val="60000"/>
              <a:alpha val="0"/>
            </a:schemeClr>
          </a:solidFill>
        </p:spPr>
        <p:txBody>
          <a:bodyPr wrap="square" rtlCol="0">
            <a:spAutoFit/>
          </a:bodyPr>
          <a:lstStyle/>
          <a:p>
            <a:pPr algn="ctr"/>
            <a:r>
              <a:rPr lang="en-US" sz="2000" b="1" u="sng" dirty="0" smtClean="0"/>
              <a:t>Background</a:t>
            </a:r>
          </a:p>
          <a:p>
            <a:endParaRPr lang="en-US" sz="2000" dirty="0" smtClean="0"/>
          </a:p>
          <a:p>
            <a:r>
              <a:rPr lang="en-US" sz="2000" dirty="0" smtClean="0"/>
              <a:t>In 1972, Congress passed the Federal Advisory Committee Act (FACA) to provide an orderly procedure for Federal agencies to use in seeking the advice, assistance, and input of persons outside of Government.    </a:t>
            </a:r>
          </a:p>
          <a:p>
            <a:endParaRPr lang="en-US" sz="2000" dirty="0" smtClean="0"/>
          </a:p>
          <a:p>
            <a:r>
              <a:rPr lang="en-US" sz="2000" dirty="0" smtClean="0"/>
              <a:t>FACA gave rise to the use of special Government employees  (SGEs) [ 18 U.S.C. § 202) and Representatives.  </a:t>
            </a:r>
          </a:p>
          <a:p>
            <a:endParaRPr lang="en-US" dirty="0" smtClean="0"/>
          </a:p>
          <a:p>
            <a:endParaRPr lang="en-US" dirty="0"/>
          </a:p>
        </p:txBody>
      </p:sp>
      <p:sp>
        <p:nvSpPr>
          <p:cNvPr id="10" name="Right Arrow 9"/>
          <p:cNvSpPr/>
          <p:nvPr/>
        </p:nvSpPr>
        <p:spPr>
          <a:xfrm>
            <a:off x="4800600" y="838200"/>
            <a:ext cx="3276600" cy="2286000"/>
          </a:xfrm>
          <a:prstGeom prst="rightArrow">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Special Government</a:t>
            </a:r>
          </a:p>
          <a:p>
            <a:pPr algn="ctr"/>
            <a:r>
              <a:rPr lang="en-US" sz="2400" b="1" dirty="0" smtClean="0">
                <a:solidFill>
                  <a:schemeClr val="tx1"/>
                </a:solidFill>
              </a:rPr>
              <a:t>Employees</a:t>
            </a:r>
            <a:endParaRPr lang="en-US" sz="2400" b="1" dirty="0">
              <a:solidFill>
                <a:schemeClr val="tx1"/>
              </a:solidFill>
            </a:endParaRPr>
          </a:p>
        </p:txBody>
      </p:sp>
      <p:sp>
        <p:nvSpPr>
          <p:cNvPr id="11" name="Right Arrow 10"/>
          <p:cNvSpPr/>
          <p:nvPr/>
        </p:nvSpPr>
        <p:spPr>
          <a:xfrm>
            <a:off x="4800600" y="3810000"/>
            <a:ext cx="3276600" cy="2286000"/>
          </a:xfrm>
          <a:prstGeom prst="righ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Representatives</a:t>
            </a:r>
            <a:endParaRPr lang="en-US" sz="2400" b="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10"/>
                                        </p:tgtEl>
                                        <p:attrNameLst>
                                          <p:attrName>r</p:attrName>
                                        </p:attrNameLst>
                                      </p:cBhvr>
                                    </p:animRot>
                                  </p:childTnLst>
                                </p:cTn>
                              </p:par>
                              <p:par>
                                <p:cTn id="7" presetID="8" presetClass="emph" presetSubtype="0" fill="hold" grpId="0" nodeType="withEffect">
                                  <p:stCondLst>
                                    <p:cond delay="0"/>
                                  </p:stCondLst>
                                  <p:childTnLst>
                                    <p:animRot by="21600000">
                                      <p:cBhvr>
                                        <p:cTn id="8" dur="2000" fill="hold"/>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4C7D247-0661-4FD5-B236-E3721580DAC1}" type="slidenum">
              <a:rPr lang="en-US" smtClean="0"/>
              <a:pPr/>
              <a:t>3</a:t>
            </a:fld>
            <a:endParaRPr lang="en-US"/>
          </a:p>
        </p:txBody>
      </p:sp>
      <p:sp>
        <p:nvSpPr>
          <p:cNvPr id="6" name="TextBox 5"/>
          <p:cNvSpPr txBox="1"/>
          <p:nvPr/>
        </p:nvSpPr>
        <p:spPr>
          <a:xfrm>
            <a:off x="304800" y="457200"/>
            <a:ext cx="8305800" cy="2769989"/>
          </a:xfrm>
          <a:prstGeom prst="rect">
            <a:avLst/>
          </a:prstGeom>
          <a:solidFill>
            <a:schemeClr val="accent3">
              <a:alpha val="0"/>
            </a:schemeClr>
          </a:solidFill>
        </p:spPr>
        <p:txBody>
          <a:bodyPr wrap="square" rtlCol="0">
            <a:spAutoFit/>
          </a:bodyPr>
          <a:lstStyle/>
          <a:p>
            <a:endParaRPr lang="en-US" dirty="0" smtClean="0"/>
          </a:p>
          <a:p>
            <a:pPr algn="ctr"/>
            <a:r>
              <a:rPr lang="en-US" sz="2000" b="1" dirty="0" smtClean="0"/>
              <a:t>Special Government Employees</a:t>
            </a:r>
          </a:p>
          <a:p>
            <a:pPr algn="ctr"/>
            <a:endParaRPr lang="en-US" sz="2000" b="1" dirty="0" smtClean="0"/>
          </a:p>
          <a:p>
            <a:r>
              <a:rPr lang="en-US" sz="2000" dirty="0" smtClean="0"/>
              <a:t>Special Government employees are those officers  or employees who are retained, designated, appointed , or employed by Government to perform temporary duties, with or without compensation, for not more than 130 days, during any 365 consecutive days. </a:t>
            </a:r>
          </a:p>
          <a:p>
            <a:endParaRPr lang="en-US" dirty="0" smtClean="0"/>
          </a:p>
          <a:p>
            <a:endParaRPr lang="en-US" dirty="0"/>
          </a:p>
        </p:txBody>
      </p:sp>
      <p:pic>
        <p:nvPicPr>
          <p:cNvPr id="6145" name="Picture 1" descr="C:\Documents and Settings\mmetcalf\Local Settings\Temporary Internet Files\Content.IE5\5IP8EIZC\MP900443464[1].jpg"/>
          <p:cNvPicPr>
            <a:picLocks noChangeAspect="1" noChangeArrowheads="1"/>
          </p:cNvPicPr>
          <p:nvPr/>
        </p:nvPicPr>
        <p:blipFill>
          <a:blip r:embed="rId2" cstate="print"/>
          <a:srcRect/>
          <a:stretch>
            <a:fillRect/>
          </a:stretch>
        </p:blipFill>
        <p:spPr bwMode="auto">
          <a:xfrm>
            <a:off x="533400" y="2819400"/>
            <a:ext cx="8077200" cy="3178453"/>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91000" y="381000"/>
            <a:ext cx="4800600" cy="5909310"/>
          </a:xfrm>
          <a:prstGeom prst="rect">
            <a:avLst/>
          </a:prstGeom>
          <a:solidFill>
            <a:schemeClr val="accent6">
              <a:alpha val="82000"/>
            </a:schemeClr>
          </a:solidFill>
        </p:spPr>
        <p:txBody>
          <a:bodyPr wrap="square" rtlCol="0">
            <a:spAutoFit/>
          </a:bodyPr>
          <a:lstStyle/>
          <a:p>
            <a:pPr algn="ctr"/>
            <a:r>
              <a:rPr lang="en-US" sz="2000" b="1" dirty="0" smtClean="0"/>
              <a:t>Representatives</a:t>
            </a:r>
          </a:p>
          <a:p>
            <a:endParaRPr lang="en-US" sz="2000" dirty="0"/>
          </a:p>
          <a:p>
            <a:pPr lvl="1">
              <a:buFont typeface="Wingdings" pitchFamily="2" charset="2"/>
              <a:buChar char="q"/>
            </a:pPr>
            <a:r>
              <a:rPr lang="en-US" sz="2000" dirty="0" smtClean="0"/>
              <a:t>Representatives  are individuals who are specifically appointed to an advisory committee/council to provide the committee with points of views of nongovernmental entities or of a recognizable group of persons, e.g., industry sector, labor unions, or environmental groups, that have interests in the subject matter under a committee’s/council’s charge. </a:t>
            </a:r>
          </a:p>
          <a:p>
            <a:endParaRPr lang="en-US" sz="2000" dirty="0"/>
          </a:p>
          <a:p>
            <a:pPr lvl="1">
              <a:buFont typeface="Wingdings" pitchFamily="2" charset="2"/>
              <a:buChar char="q"/>
            </a:pPr>
            <a:r>
              <a:rPr lang="en-US" sz="2000" dirty="0" smtClean="0"/>
              <a:t>Representatives serve as the voice of groups of entities with a financial or other stake in a particular matter before an advisory committee.  </a:t>
            </a:r>
            <a:endParaRPr lang="en-US" dirty="0"/>
          </a:p>
          <a:p>
            <a:endParaRPr lang="en-US" dirty="0"/>
          </a:p>
        </p:txBody>
      </p:sp>
      <p:sp>
        <p:nvSpPr>
          <p:cNvPr id="6" name="Footer Placeholder 5"/>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4C7D247-0661-4FD5-B236-E3721580DAC1}" type="slidenum">
              <a:rPr lang="en-US" smtClean="0"/>
              <a:pPr/>
              <a:t>4</a:t>
            </a:fld>
            <a:endParaRPr lang="en-US"/>
          </a:p>
        </p:txBody>
      </p:sp>
      <p:pic>
        <p:nvPicPr>
          <p:cNvPr id="5121" name="Picture 1" descr="C:\Documents and Settings\mmetcalf\Local Settings\Temporary Internet Files\Content.IE5\K31G91DP\MP900400336[1].jpg"/>
          <p:cNvPicPr>
            <a:picLocks noChangeAspect="1" noChangeArrowheads="1"/>
          </p:cNvPicPr>
          <p:nvPr/>
        </p:nvPicPr>
        <p:blipFill>
          <a:blip r:embed="rId2" cstate="print"/>
          <a:srcRect/>
          <a:stretch>
            <a:fillRect/>
          </a:stretch>
        </p:blipFill>
        <p:spPr bwMode="auto">
          <a:xfrm>
            <a:off x="136524" y="381000"/>
            <a:ext cx="3902076" cy="59436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4C7D247-0661-4FD5-B236-E3721580DAC1}" type="slidenum">
              <a:rPr lang="en-US" smtClean="0"/>
              <a:pPr/>
              <a:t>5</a:t>
            </a:fld>
            <a:endParaRPr lang="en-US"/>
          </a:p>
        </p:txBody>
      </p:sp>
      <p:sp>
        <p:nvSpPr>
          <p:cNvPr id="6" name="TextBox 5"/>
          <p:cNvSpPr txBox="1"/>
          <p:nvPr/>
        </p:nvSpPr>
        <p:spPr>
          <a:xfrm>
            <a:off x="304800" y="685800"/>
            <a:ext cx="4038600" cy="369332"/>
          </a:xfrm>
          <a:prstGeom prst="rect">
            <a:avLst/>
          </a:prstGeom>
          <a:noFill/>
        </p:spPr>
        <p:txBody>
          <a:bodyPr wrap="square" rtlCol="0">
            <a:spAutoFit/>
          </a:bodyPr>
          <a:lstStyle/>
          <a:p>
            <a:r>
              <a:rPr lang="en-US" dirty="0" smtClean="0"/>
              <a:t>Special Government Employees</a:t>
            </a:r>
            <a:endParaRPr lang="en-US" dirty="0"/>
          </a:p>
        </p:txBody>
      </p:sp>
      <p:sp>
        <p:nvSpPr>
          <p:cNvPr id="7" name="Rectangle 6"/>
          <p:cNvSpPr/>
          <p:nvPr/>
        </p:nvSpPr>
        <p:spPr>
          <a:xfrm>
            <a:off x="2286000" y="1447800"/>
            <a:ext cx="2286000" cy="369332"/>
          </a:xfrm>
          <a:prstGeom prst="rect">
            <a:avLst/>
          </a:prstGeom>
        </p:spPr>
        <p:txBody>
          <a:bodyPr wrap="square">
            <a:spAutoFit/>
          </a:bodyPr>
          <a:lstStyle/>
          <a:p>
            <a:r>
              <a:rPr lang="en-US" dirty="0" smtClean="0"/>
              <a:t>Representatives</a:t>
            </a:r>
            <a:endParaRPr lang="en-US" dirty="0"/>
          </a:p>
        </p:txBody>
      </p:sp>
      <p:sp>
        <p:nvSpPr>
          <p:cNvPr id="8" name="TextBox 7"/>
          <p:cNvSpPr txBox="1"/>
          <p:nvPr/>
        </p:nvSpPr>
        <p:spPr>
          <a:xfrm>
            <a:off x="228600" y="2209800"/>
            <a:ext cx="5334000" cy="369332"/>
          </a:xfrm>
          <a:prstGeom prst="rect">
            <a:avLst/>
          </a:prstGeom>
          <a:noFill/>
        </p:spPr>
        <p:txBody>
          <a:bodyPr wrap="square" rtlCol="0">
            <a:spAutoFit/>
          </a:bodyPr>
          <a:lstStyle/>
          <a:p>
            <a:r>
              <a:rPr lang="en-US" dirty="0" smtClean="0"/>
              <a:t>Special Government Employees</a:t>
            </a:r>
            <a:endParaRPr lang="en-US" dirty="0"/>
          </a:p>
        </p:txBody>
      </p:sp>
      <p:sp>
        <p:nvSpPr>
          <p:cNvPr id="9" name="Rectangle 8"/>
          <p:cNvSpPr/>
          <p:nvPr/>
        </p:nvSpPr>
        <p:spPr>
          <a:xfrm>
            <a:off x="2286000" y="2971800"/>
            <a:ext cx="3048000" cy="369332"/>
          </a:xfrm>
          <a:prstGeom prst="rect">
            <a:avLst/>
          </a:prstGeom>
        </p:spPr>
        <p:txBody>
          <a:bodyPr wrap="square">
            <a:spAutoFit/>
          </a:bodyPr>
          <a:lstStyle/>
          <a:p>
            <a:r>
              <a:rPr lang="en-US" dirty="0" smtClean="0"/>
              <a:t>Representatives</a:t>
            </a:r>
            <a:endParaRPr lang="en-US" dirty="0"/>
          </a:p>
        </p:txBody>
      </p:sp>
      <p:sp>
        <p:nvSpPr>
          <p:cNvPr id="12" name="TextBox 11"/>
          <p:cNvSpPr txBox="1"/>
          <p:nvPr/>
        </p:nvSpPr>
        <p:spPr>
          <a:xfrm>
            <a:off x="5486400" y="609600"/>
            <a:ext cx="3429000" cy="646331"/>
          </a:xfrm>
          <a:prstGeom prst="rect">
            <a:avLst/>
          </a:prstGeom>
          <a:solidFill>
            <a:schemeClr val="accent3"/>
          </a:solidFill>
        </p:spPr>
        <p:txBody>
          <a:bodyPr wrap="square" rtlCol="0">
            <a:spAutoFit/>
          </a:bodyPr>
          <a:lstStyle/>
          <a:p>
            <a:r>
              <a:rPr lang="en-US" dirty="0" smtClean="0"/>
              <a:t>1. Are there unique rules that apply to FACA members?   Yes.</a:t>
            </a:r>
            <a:endParaRPr lang="en-US" dirty="0"/>
          </a:p>
        </p:txBody>
      </p:sp>
      <p:sp>
        <p:nvSpPr>
          <p:cNvPr id="13" name="TextBox 12"/>
          <p:cNvSpPr txBox="1"/>
          <p:nvPr/>
        </p:nvSpPr>
        <p:spPr>
          <a:xfrm>
            <a:off x="5486400" y="2057400"/>
            <a:ext cx="3429000" cy="646331"/>
          </a:xfrm>
          <a:prstGeom prst="rect">
            <a:avLst/>
          </a:prstGeom>
          <a:solidFill>
            <a:schemeClr val="accent6"/>
          </a:solidFill>
        </p:spPr>
        <p:txBody>
          <a:bodyPr wrap="square" rtlCol="0">
            <a:spAutoFit/>
          </a:bodyPr>
          <a:lstStyle/>
          <a:p>
            <a:r>
              <a:rPr lang="en-US" dirty="0" smtClean="0"/>
              <a:t>2. Is a representative treated as a Federal employee?   No. </a:t>
            </a:r>
            <a:endParaRPr lang="en-US" dirty="0"/>
          </a:p>
        </p:txBody>
      </p:sp>
      <p:sp>
        <p:nvSpPr>
          <p:cNvPr id="15" name="TextBox 14"/>
          <p:cNvSpPr txBox="1"/>
          <p:nvPr/>
        </p:nvSpPr>
        <p:spPr>
          <a:xfrm>
            <a:off x="5410200" y="3429000"/>
            <a:ext cx="3429000" cy="646331"/>
          </a:xfrm>
          <a:prstGeom prst="rect">
            <a:avLst/>
          </a:prstGeom>
          <a:solidFill>
            <a:schemeClr val="accent3"/>
          </a:solidFill>
        </p:spPr>
        <p:txBody>
          <a:bodyPr wrap="square" rtlCol="0">
            <a:spAutoFit/>
          </a:bodyPr>
          <a:lstStyle/>
          <a:p>
            <a:r>
              <a:rPr lang="en-US" dirty="0" smtClean="0"/>
              <a:t>3. What ethics rules apply to Federal employees?</a:t>
            </a:r>
            <a:endParaRPr lang="en-US" dirty="0"/>
          </a:p>
        </p:txBody>
      </p:sp>
      <p:sp>
        <p:nvSpPr>
          <p:cNvPr id="16" name="TextBox 15"/>
          <p:cNvSpPr txBox="1"/>
          <p:nvPr/>
        </p:nvSpPr>
        <p:spPr>
          <a:xfrm>
            <a:off x="228600" y="3745468"/>
            <a:ext cx="5334000" cy="369332"/>
          </a:xfrm>
          <a:prstGeom prst="rect">
            <a:avLst/>
          </a:prstGeom>
          <a:noFill/>
        </p:spPr>
        <p:txBody>
          <a:bodyPr wrap="square" rtlCol="0">
            <a:spAutoFit/>
          </a:bodyPr>
          <a:lstStyle/>
          <a:p>
            <a:r>
              <a:rPr lang="en-US" dirty="0" smtClean="0"/>
              <a:t>Special Government Employees</a:t>
            </a:r>
            <a:endParaRPr lang="en-US" dirty="0"/>
          </a:p>
        </p:txBody>
      </p:sp>
      <p:sp>
        <p:nvSpPr>
          <p:cNvPr id="17" name="Rectangle 16"/>
          <p:cNvSpPr/>
          <p:nvPr/>
        </p:nvSpPr>
        <p:spPr>
          <a:xfrm>
            <a:off x="2286000" y="4800600"/>
            <a:ext cx="3048000" cy="369332"/>
          </a:xfrm>
          <a:prstGeom prst="rect">
            <a:avLst/>
          </a:prstGeom>
        </p:spPr>
        <p:txBody>
          <a:bodyPr wrap="square">
            <a:spAutoFit/>
          </a:bodyPr>
          <a:lstStyle/>
          <a:p>
            <a:r>
              <a:rPr lang="en-US" dirty="0" smtClean="0"/>
              <a:t>Representatives</a:t>
            </a:r>
            <a:endParaRPr lang="en-US" dirty="0"/>
          </a:p>
        </p:txBody>
      </p:sp>
      <p:sp>
        <p:nvSpPr>
          <p:cNvPr id="20" name="TextBox 19"/>
          <p:cNvSpPr txBox="1"/>
          <p:nvPr/>
        </p:nvSpPr>
        <p:spPr>
          <a:xfrm>
            <a:off x="6172200" y="4514671"/>
            <a:ext cx="457200" cy="1200329"/>
          </a:xfrm>
          <a:prstGeom prst="rect">
            <a:avLst/>
          </a:prstGeom>
          <a:noFill/>
        </p:spPr>
        <p:txBody>
          <a:bodyPr wrap="square" rtlCol="0">
            <a:spAutoFit/>
          </a:bodyPr>
          <a:lstStyle/>
          <a:p>
            <a:r>
              <a:rPr lang="en-US" sz="7200" dirty="0" smtClean="0"/>
              <a:t>?</a:t>
            </a:r>
            <a:endParaRPr lang="en-US" sz="7200" dirty="0"/>
          </a:p>
        </p:txBody>
      </p:sp>
      <p:sp>
        <p:nvSpPr>
          <p:cNvPr id="21" name="TextBox 20"/>
          <p:cNvSpPr txBox="1"/>
          <p:nvPr/>
        </p:nvSpPr>
        <p:spPr>
          <a:xfrm>
            <a:off x="5486400" y="4221540"/>
            <a:ext cx="914400" cy="1569660"/>
          </a:xfrm>
          <a:prstGeom prst="rect">
            <a:avLst/>
          </a:prstGeom>
          <a:noFill/>
        </p:spPr>
        <p:txBody>
          <a:bodyPr wrap="square" rtlCol="0">
            <a:spAutoFit/>
          </a:bodyPr>
          <a:lstStyle/>
          <a:p>
            <a:r>
              <a:rPr lang="en-US" sz="9600" dirty="0" smtClean="0"/>
              <a:t>?</a:t>
            </a:r>
            <a:endParaRPr lang="en-US" sz="9600" dirty="0"/>
          </a:p>
        </p:txBody>
      </p:sp>
      <p:sp>
        <p:nvSpPr>
          <p:cNvPr id="22" name="TextBox 21"/>
          <p:cNvSpPr txBox="1"/>
          <p:nvPr/>
        </p:nvSpPr>
        <p:spPr>
          <a:xfrm>
            <a:off x="6705600" y="4876800"/>
            <a:ext cx="457200" cy="707886"/>
          </a:xfrm>
          <a:prstGeom prst="rect">
            <a:avLst/>
          </a:prstGeom>
          <a:noFill/>
        </p:spPr>
        <p:txBody>
          <a:bodyPr wrap="square" rtlCol="0">
            <a:spAutoFit/>
          </a:bodyPr>
          <a:lstStyle/>
          <a:p>
            <a:r>
              <a:rPr lang="en-US" sz="4000" dirty="0" smtClean="0"/>
              <a:t>?</a:t>
            </a:r>
            <a:endParaRPr lang="en-US" sz="4000" dirty="0"/>
          </a:p>
        </p:txBody>
      </p:sp>
      <p:sp>
        <p:nvSpPr>
          <p:cNvPr id="18" name="TextBox 17"/>
          <p:cNvSpPr txBox="1"/>
          <p:nvPr/>
        </p:nvSpPr>
        <p:spPr>
          <a:xfrm>
            <a:off x="7162800" y="5178623"/>
            <a:ext cx="457200" cy="307777"/>
          </a:xfrm>
          <a:prstGeom prst="rect">
            <a:avLst/>
          </a:prstGeom>
          <a:noFill/>
        </p:spPr>
        <p:txBody>
          <a:bodyPr wrap="square" rtlCol="0">
            <a:spAutoFit/>
          </a:bodyPr>
          <a:lstStyle/>
          <a:p>
            <a:r>
              <a:rPr lang="en-US" sz="1400" dirty="0" smtClean="0"/>
              <a:t>?</a:t>
            </a:r>
            <a:endParaRPr lang="en-US" sz="1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3733800"/>
            <a:ext cx="5638800" cy="1908215"/>
          </a:xfrm>
          <a:prstGeom prst="rect">
            <a:avLst/>
          </a:prstGeom>
          <a:solidFill>
            <a:schemeClr val="tx2">
              <a:lumMod val="40000"/>
              <a:lumOff val="60000"/>
              <a:alpha val="0"/>
            </a:schemeClr>
          </a:solidFill>
        </p:spPr>
        <p:txBody>
          <a:bodyPr wrap="square" rtlCol="0">
            <a:spAutoFit/>
          </a:bodyPr>
          <a:lstStyle/>
          <a:p>
            <a:endParaRPr lang="en-US" sz="2000" b="1" dirty="0" smtClean="0"/>
          </a:p>
          <a:p>
            <a:r>
              <a:rPr lang="en-US" sz="2000" b="1" dirty="0" smtClean="0"/>
              <a:t>No.  </a:t>
            </a:r>
            <a:r>
              <a:rPr lang="en-US" sz="2000" dirty="0" smtClean="0"/>
              <a:t>Federal ethics rules do </a:t>
            </a:r>
            <a:r>
              <a:rPr lang="en-US" sz="2000" u="sng" dirty="0" smtClean="0"/>
              <a:t>not </a:t>
            </a:r>
            <a:r>
              <a:rPr lang="en-US" sz="2000" dirty="0" smtClean="0"/>
              <a:t>apply to FACA members serving as representatives. </a:t>
            </a:r>
          </a:p>
          <a:p>
            <a:endParaRPr lang="en-US" sz="2000" dirty="0" smtClean="0"/>
          </a:p>
          <a:p>
            <a:r>
              <a:rPr lang="en-US" sz="2000" dirty="0" smtClean="0"/>
              <a:t>What rules do apply, if any?</a:t>
            </a:r>
          </a:p>
          <a:p>
            <a:endParaRPr lang="en-US" dirty="0"/>
          </a:p>
        </p:txBody>
      </p:sp>
      <p:sp>
        <p:nvSpPr>
          <p:cNvPr id="6" name="Footer Placeholder 5"/>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4C7D247-0661-4FD5-B236-E3721580DAC1}" type="slidenum">
              <a:rPr lang="en-US" smtClean="0"/>
              <a:pPr/>
              <a:t>6</a:t>
            </a:fld>
            <a:endParaRPr lang="en-US"/>
          </a:p>
        </p:txBody>
      </p:sp>
      <p:sp>
        <p:nvSpPr>
          <p:cNvPr id="8" name="TextBox 7"/>
          <p:cNvSpPr txBox="1"/>
          <p:nvPr/>
        </p:nvSpPr>
        <p:spPr>
          <a:xfrm>
            <a:off x="2286000" y="381000"/>
            <a:ext cx="184731" cy="369332"/>
          </a:xfrm>
          <a:prstGeom prst="rect">
            <a:avLst/>
          </a:prstGeom>
          <a:noFill/>
        </p:spPr>
        <p:txBody>
          <a:bodyPr wrap="none" rtlCol="0">
            <a:spAutoFit/>
          </a:bodyPr>
          <a:lstStyle/>
          <a:p>
            <a:endParaRPr lang="en-US" dirty="0"/>
          </a:p>
        </p:txBody>
      </p:sp>
      <p:sp>
        <p:nvSpPr>
          <p:cNvPr id="14" name="TextBox 13"/>
          <p:cNvSpPr txBox="1"/>
          <p:nvPr/>
        </p:nvSpPr>
        <p:spPr>
          <a:xfrm>
            <a:off x="381000" y="255925"/>
            <a:ext cx="5638800" cy="3785652"/>
          </a:xfrm>
          <a:prstGeom prst="rect">
            <a:avLst/>
          </a:prstGeom>
          <a:solidFill>
            <a:schemeClr val="tx2">
              <a:lumMod val="40000"/>
              <a:lumOff val="60000"/>
              <a:alpha val="0"/>
            </a:schemeClr>
          </a:solidFill>
        </p:spPr>
        <p:txBody>
          <a:bodyPr wrap="square" rtlCol="0">
            <a:spAutoFit/>
          </a:bodyPr>
          <a:lstStyle/>
          <a:p>
            <a:r>
              <a:rPr lang="en-US" sz="2000" dirty="0" smtClean="0"/>
              <a:t>Federal ethics rules applicable to  Federal employees include the following:</a:t>
            </a:r>
          </a:p>
          <a:p>
            <a:endParaRPr lang="en-US" sz="2000" dirty="0" smtClean="0"/>
          </a:p>
          <a:p>
            <a:pPr>
              <a:buFont typeface="Arial" pitchFamily="34" charset="0"/>
              <a:buChar char="•"/>
            </a:pPr>
            <a:r>
              <a:rPr lang="en-US" sz="2000" dirty="0" smtClean="0"/>
              <a:t> 14 General Ethical Principles</a:t>
            </a:r>
          </a:p>
          <a:p>
            <a:pPr>
              <a:buFont typeface="Arial" pitchFamily="34" charset="0"/>
              <a:buChar char="•"/>
            </a:pPr>
            <a:r>
              <a:rPr lang="en-US" sz="2000" dirty="0" smtClean="0"/>
              <a:t>The Standards of Ethical Conduct for Employees of the Executive Branch</a:t>
            </a:r>
          </a:p>
          <a:p>
            <a:pPr>
              <a:buFont typeface="Arial" pitchFamily="34" charset="0"/>
              <a:buChar char="•"/>
            </a:pPr>
            <a:r>
              <a:rPr lang="en-US" sz="2000" dirty="0" smtClean="0"/>
              <a:t>Criminal Conflict of Interest Laws (18 U.S.C. §§ 201-209)</a:t>
            </a:r>
          </a:p>
          <a:p>
            <a:pPr>
              <a:buFont typeface="Arial" pitchFamily="34" charset="0"/>
              <a:buChar char="•"/>
            </a:pPr>
            <a:endParaRPr lang="en-US" sz="2000" dirty="0" smtClean="0"/>
          </a:p>
          <a:p>
            <a:r>
              <a:rPr lang="en-US" sz="2000" b="1" u="sng" dirty="0" smtClean="0"/>
              <a:t>Question:</a:t>
            </a:r>
            <a:r>
              <a:rPr lang="en-US" sz="2000" b="1" dirty="0" smtClean="0"/>
              <a:t>  </a:t>
            </a:r>
            <a:r>
              <a:rPr lang="en-US" sz="2000" dirty="0" smtClean="0"/>
              <a:t>Do these laws and principles apply to FACA members serving as representatives?</a:t>
            </a:r>
          </a:p>
          <a:p>
            <a:endParaRPr lang="en-US" sz="2000" dirty="0" smtClean="0"/>
          </a:p>
        </p:txBody>
      </p:sp>
      <p:pic>
        <p:nvPicPr>
          <p:cNvPr id="4099" name="Picture 3" descr="C:\Documents and Settings\mmetcalf\Local Settings\Temporary Internet Files\Content.IE5\QOC6QS99\MP900386108[1].jpg"/>
          <p:cNvPicPr>
            <a:picLocks noChangeAspect="1" noChangeArrowheads="1"/>
          </p:cNvPicPr>
          <p:nvPr/>
        </p:nvPicPr>
        <p:blipFill>
          <a:blip r:embed="rId2" cstate="print"/>
          <a:srcRect/>
          <a:stretch>
            <a:fillRect/>
          </a:stretch>
        </p:blipFill>
        <p:spPr bwMode="auto">
          <a:xfrm>
            <a:off x="6096000" y="381000"/>
            <a:ext cx="2743200" cy="62674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50000"/>
            <a:lumOff val="50000"/>
          </a:schemeClr>
        </a:solid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p>
        </p:txBody>
      </p:sp>
      <p:sp>
        <p:nvSpPr>
          <p:cNvPr id="3" name="Slide Number Placeholder 2"/>
          <p:cNvSpPr>
            <a:spLocks noGrp="1"/>
          </p:cNvSpPr>
          <p:nvPr>
            <p:ph type="sldNum" sz="quarter" idx="12"/>
          </p:nvPr>
        </p:nvSpPr>
        <p:spPr/>
        <p:txBody>
          <a:bodyPr/>
          <a:lstStyle/>
          <a:p>
            <a:fld id="{04C7D247-0661-4FD5-B236-E3721580DAC1}" type="slidenum">
              <a:rPr lang="en-US" smtClean="0"/>
              <a:pPr/>
              <a:t>7</a:t>
            </a:fld>
            <a:endParaRPr lang="en-US"/>
          </a:p>
        </p:txBody>
      </p:sp>
      <p:sp>
        <p:nvSpPr>
          <p:cNvPr id="7" name="TextBox 6"/>
          <p:cNvSpPr txBox="1"/>
          <p:nvPr/>
        </p:nvSpPr>
        <p:spPr>
          <a:xfrm>
            <a:off x="304800" y="381000"/>
            <a:ext cx="8458200" cy="2893100"/>
          </a:xfrm>
          <a:prstGeom prst="rect">
            <a:avLst/>
          </a:prstGeom>
          <a:noFill/>
        </p:spPr>
        <p:txBody>
          <a:bodyPr wrap="square" rtlCol="0">
            <a:spAutoFit/>
          </a:bodyPr>
          <a:lstStyle/>
          <a:p>
            <a:r>
              <a:rPr lang="en-US" dirty="0" smtClean="0"/>
              <a:t>Generally speaking, a FACA member may acquire and retain an interest  through a license or permit in land or resources administered by the Bureau of Land Management.   </a:t>
            </a:r>
          </a:p>
          <a:p>
            <a:endParaRPr lang="en-US" dirty="0" smtClean="0"/>
          </a:p>
          <a:p>
            <a:r>
              <a:rPr lang="en-US" u="sng" dirty="0" smtClean="0"/>
              <a:t>Rule</a:t>
            </a:r>
            <a:r>
              <a:rPr lang="en-US" dirty="0" smtClean="0"/>
              <a:t>:  A  FACA member </a:t>
            </a:r>
            <a:r>
              <a:rPr lang="en-US" sz="2000" dirty="0" smtClean="0"/>
              <a:t>may</a:t>
            </a:r>
            <a:r>
              <a:rPr lang="en-US" dirty="0" smtClean="0"/>
              <a:t> </a:t>
            </a:r>
            <a:r>
              <a:rPr lang="en-US" u="sng" dirty="0" smtClean="0"/>
              <a:t>not</a:t>
            </a:r>
            <a:r>
              <a:rPr lang="en-US" dirty="0" smtClean="0"/>
              <a:t> participate in any advice or recommendation concerning a license or permit in which such a member has a direct or indirect interest. </a:t>
            </a:r>
          </a:p>
          <a:p>
            <a:endParaRPr lang="en-US" dirty="0" smtClean="0"/>
          </a:p>
          <a:p>
            <a:r>
              <a:rPr lang="en-US" dirty="0" smtClean="0"/>
              <a:t>This means that a FACA  member, including a </a:t>
            </a:r>
            <a:r>
              <a:rPr lang="en-US" b="1" u="sng" dirty="0" smtClean="0"/>
              <a:t>representative</a:t>
            </a:r>
            <a:r>
              <a:rPr lang="en-US" dirty="0" smtClean="0"/>
              <a:t> may not provide advice or a recommendation regarding a license or permit in connection with:</a:t>
            </a:r>
          </a:p>
        </p:txBody>
      </p:sp>
      <p:sp>
        <p:nvSpPr>
          <p:cNvPr id="8" name="TextBox 7"/>
          <p:cNvSpPr txBox="1"/>
          <p:nvPr/>
        </p:nvSpPr>
        <p:spPr>
          <a:xfrm>
            <a:off x="228600" y="3523833"/>
            <a:ext cx="4038600" cy="2800767"/>
          </a:xfrm>
          <a:prstGeom prst="rect">
            <a:avLst/>
          </a:prstGeom>
          <a:solidFill>
            <a:schemeClr val="accent6"/>
          </a:solidFill>
        </p:spPr>
        <p:txBody>
          <a:bodyPr wrap="square" rtlCol="0">
            <a:spAutoFit/>
          </a:bodyPr>
          <a:lstStyle/>
          <a:p>
            <a:pPr algn="ctr"/>
            <a:r>
              <a:rPr lang="en-US" sz="1600" b="1" dirty="0" smtClean="0"/>
              <a:t>Direct Interests</a:t>
            </a:r>
          </a:p>
          <a:p>
            <a:endParaRPr lang="en-US" sz="1600" b="1" dirty="0" smtClean="0"/>
          </a:p>
          <a:p>
            <a:pPr>
              <a:buFont typeface="Arial" pitchFamily="34" charset="0"/>
              <a:buChar char="•"/>
            </a:pPr>
            <a:r>
              <a:rPr lang="en-US" sz="1600" dirty="0" smtClean="0"/>
              <a:t>His/her own interest in Federal land</a:t>
            </a:r>
          </a:p>
          <a:p>
            <a:pPr>
              <a:buFont typeface="Arial" pitchFamily="34" charset="0"/>
              <a:buChar char="•"/>
            </a:pPr>
            <a:r>
              <a:rPr lang="en-US" sz="1600" dirty="0" smtClean="0"/>
              <a:t>His/her membership or employment by a business with an interest in Federal lands</a:t>
            </a:r>
          </a:p>
          <a:p>
            <a:pPr>
              <a:buFont typeface="Arial" pitchFamily="34" charset="0"/>
              <a:buChar char="•"/>
            </a:pPr>
            <a:r>
              <a:rPr lang="en-US" sz="1600" dirty="0" smtClean="0"/>
              <a:t>Stock ownership or other securities in  corporations with an interest in Federal lands.</a:t>
            </a:r>
          </a:p>
          <a:p>
            <a:pPr>
              <a:buFont typeface="Arial" pitchFamily="34" charset="0"/>
              <a:buChar char="•"/>
            </a:pPr>
            <a:r>
              <a:rPr lang="en-US" sz="1600" dirty="0" smtClean="0"/>
              <a:t>A right to occupy, use or benefit  there from based on contract, grant, lease, permit, or agreement or application. </a:t>
            </a:r>
            <a:endParaRPr lang="en-US" sz="1600" dirty="0"/>
          </a:p>
        </p:txBody>
      </p:sp>
      <p:sp>
        <p:nvSpPr>
          <p:cNvPr id="9" name="TextBox 8"/>
          <p:cNvSpPr txBox="1"/>
          <p:nvPr/>
        </p:nvSpPr>
        <p:spPr>
          <a:xfrm>
            <a:off x="4572000" y="3429000"/>
            <a:ext cx="4343400" cy="2308324"/>
          </a:xfrm>
          <a:prstGeom prst="rect">
            <a:avLst/>
          </a:prstGeom>
          <a:solidFill>
            <a:schemeClr val="accent3"/>
          </a:solidFill>
        </p:spPr>
        <p:txBody>
          <a:bodyPr wrap="square" rtlCol="0">
            <a:spAutoFit/>
          </a:bodyPr>
          <a:lstStyle/>
          <a:p>
            <a:pPr algn="ctr"/>
            <a:r>
              <a:rPr lang="en-US" sz="1600" b="1" dirty="0" smtClean="0"/>
              <a:t>In-direct Interests</a:t>
            </a:r>
          </a:p>
          <a:p>
            <a:pPr algn="ctr"/>
            <a:endParaRPr lang="en-US" sz="1600" b="1" dirty="0" smtClean="0"/>
          </a:p>
          <a:p>
            <a:pPr>
              <a:buFont typeface="Arial" pitchFamily="34" charset="0"/>
              <a:buChar char="•"/>
            </a:pPr>
            <a:r>
              <a:rPr lang="en-US" sz="1600" dirty="0" smtClean="0"/>
              <a:t>Ownership/partial ownership of an interest in Federal land, even if held in the name of another, e.g., holdings in land, mineral rights, grazing rights, or livestock which in any manner involve substantial use of Federal lands or resources.</a:t>
            </a:r>
            <a:endParaRPr lang="en-US" sz="1600" b="1" dirty="0" smtClean="0"/>
          </a:p>
          <a:p>
            <a:pPr>
              <a:buFont typeface="Arial" pitchFamily="34" charset="0"/>
              <a:buChar char="•"/>
            </a:pPr>
            <a:r>
              <a:rPr lang="en-US" sz="1600" dirty="0" smtClean="0"/>
              <a:t>Substantial holdings of a spouse or child.</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p>
        </p:txBody>
      </p:sp>
      <p:sp>
        <p:nvSpPr>
          <p:cNvPr id="3" name="Slide Number Placeholder 2"/>
          <p:cNvSpPr>
            <a:spLocks noGrp="1"/>
          </p:cNvSpPr>
          <p:nvPr>
            <p:ph type="sldNum" sz="quarter" idx="12"/>
          </p:nvPr>
        </p:nvSpPr>
        <p:spPr/>
        <p:txBody>
          <a:bodyPr/>
          <a:lstStyle/>
          <a:p>
            <a:fld id="{04C7D247-0661-4FD5-B236-E3721580DAC1}" type="slidenum">
              <a:rPr lang="en-US" smtClean="0"/>
              <a:pPr/>
              <a:t>8</a:t>
            </a:fld>
            <a:endParaRPr lang="en-US"/>
          </a:p>
        </p:txBody>
      </p:sp>
      <p:sp>
        <p:nvSpPr>
          <p:cNvPr id="5" name="TextBox 4"/>
          <p:cNvSpPr txBox="1"/>
          <p:nvPr/>
        </p:nvSpPr>
        <p:spPr>
          <a:xfrm>
            <a:off x="76200" y="457200"/>
            <a:ext cx="5257800" cy="6186309"/>
          </a:xfrm>
          <a:prstGeom prst="rect">
            <a:avLst/>
          </a:prstGeom>
          <a:solidFill>
            <a:schemeClr val="tx2">
              <a:lumMod val="40000"/>
              <a:lumOff val="60000"/>
              <a:alpha val="0"/>
            </a:schemeClr>
          </a:solidFill>
        </p:spPr>
        <p:txBody>
          <a:bodyPr wrap="square" rtlCol="0">
            <a:spAutoFit/>
          </a:bodyPr>
          <a:lstStyle/>
          <a:p>
            <a:pPr algn="ctr"/>
            <a:r>
              <a:rPr lang="en-US" b="1" dirty="0" smtClean="0"/>
              <a:t>Test your knowledge.</a:t>
            </a:r>
          </a:p>
          <a:p>
            <a:endParaRPr lang="en-US" dirty="0" smtClean="0"/>
          </a:p>
          <a:p>
            <a:endParaRPr lang="en-US" dirty="0" smtClean="0"/>
          </a:p>
          <a:p>
            <a:pPr marL="342900" indent="-342900">
              <a:buAutoNum type="arabicPeriod"/>
            </a:pPr>
            <a:r>
              <a:rPr lang="en-US" dirty="0" smtClean="0"/>
              <a:t>Rosita, a newly appointed Representative has been asked to provide a recommendation concerning a proposed land use in Colorado Springs, Colorado.  She owns a 5%  partnership interest in the company that possesses a right-of-way interest on the land in question. Can she provide a recommendation to the FACA committee she serves?</a:t>
            </a:r>
          </a:p>
          <a:p>
            <a:pPr marL="342900" indent="-342900">
              <a:buAutoNum type="arabicPeriod"/>
            </a:pPr>
            <a:endParaRPr lang="en-US" dirty="0" smtClean="0"/>
          </a:p>
          <a:p>
            <a:pPr marL="342900" indent="-342900">
              <a:buAutoNum type="arabicPeriod"/>
            </a:pPr>
            <a:r>
              <a:rPr lang="en-US" dirty="0" smtClean="0"/>
              <a:t>Doug serves on the FACA council as a representative and works for multi-national corporation.  The corporation is a large concessionaire with revenue  in excess of $4 million annually.   (The corporation leases land from the BLM for its operations.)  Is it permissible for Doug to participate in discussions regarding lease increases for concessionaires?</a:t>
            </a:r>
            <a:endParaRPr lang="en-US" dirty="0"/>
          </a:p>
        </p:txBody>
      </p:sp>
      <p:sp>
        <p:nvSpPr>
          <p:cNvPr id="7" name="TextBox 6"/>
          <p:cNvSpPr txBox="1"/>
          <p:nvPr/>
        </p:nvSpPr>
        <p:spPr>
          <a:xfrm>
            <a:off x="8077200" y="1981200"/>
            <a:ext cx="609600" cy="400110"/>
          </a:xfrm>
          <a:prstGeom prst="rect">
            <a:avLst/>
          </a:prstGeom>
          <a:solidFill>
            <a:schemeClr val="accent6"/>
          </a:solidFill>
        </p:spPr>
        <p:txBody>
          <a:bodyPr wrap="square" rtlCol="0">
            <a:spAutoFit/>
          </a:bodyPr>
          <a:lstStyle/>
          <a:p>
            <a:r>
              <a:rPr lang="en-US" sz="2000" dirty="0" smtClean="0"/>
              <a:t>No.</a:t>
            </a:r>
            <a:endParaRPr lang="en-US" sz="2000" dirty="0"/>
          </a:p>
        </p:txBody>
      </p:sp>
      <p:sp>
        <p:nvSpPr>
          <p:cNvPr id="8" name="TextBox 7"/>
          <p:cNvSpPr txBox="1"/>
          <p:nvPr/>
        </p:nvSpPr>
        <p:spPr>
          <a:xfrm>
            <a:off x="8077200" y="4419600"/>
            <a:ext cx="685800" cy="400110"/>
          </a:xfrm>
          <a:prstGeom prst="rect">
            <a:avLst/>
          </a:prstGeom>
          <a:solidFill>
            <a:schemeClr val="accent3"/>
          </a:solidFill>
        </p:spPr>
        <p:txBody>
          <a:bodyPr wrap="square" rtlCol="0">
            <a:spAutoFit/>
          </a:bodyPr>
          <a:lstStyle/>
          <a:p>
            <a:r>
              <a:rPr lang="en-US" sz="2000" dirty="0" smtClean="0"/>
              <a:t>No.</a:t>
            </a:r>
            <a:endParaRPr lang="en-US" sz="2000" dirty="0"/>
          </a:p>
        </p:txBody>
      </p:sp>
      <p:cxnSp>
        <p:nvCxnSpPr>
          <p:cNvPr id="10" name="Straight Connector 9"/>
          <p:cNvCxnSpPr/>
          <p:nvPr/>
        </p:nvCxnSpPr>
        <p:spPr>
          <a:xfrm>
            <a:off x="6248400" y="3429000"/>
            <a:ext cx="2514600" cy="0"/>
          </a:xfrm>
          <a:prstGeom prst="line">
            <a:avLst/>
          </a:prstGeom>
        </p:spPr>
        <p:style>
          <a:lnRef idx="1">
            <a:schemeClr val="accent1"/>
          </a:lnRef>
          <a:fillRef idx="0">
            <a:schemeClr val="accent1"/>
          </a:fillRef>
          <a:effectRef idx="0">
            <a:schemeClr val="accent1"/>
          </a:effectRef>
          <a:fontRef idx="minor">
            <a:schemeClr val="tx1"/>
          </a:fontRef>
        </p:style>
      </p:cxnSp>
      <p:pic>
        <p:nvPicPr>
          <p:cNvPr id="2049" name="Picture 1" descr="C:\Documents and Settings\mmetcalf\Local Settings\Temporary Internet Files\Content.IE5\K31G91DP\MP900443989[1].jpg"/>
          <p:cNvPicPr>
            <a:picLocks noChangeAspect="1" noChangeArrowheads="1"/>
          </p:cNvPicPr>
          <p:nvPr/>
        </p:nvPicPr>
        <p:blipFill>
          <a:blip r:embed="rId2" cstate="print"/>
          <a:srcRect/>
          <a:stretch>
            <a:fillRect/>
          </a:stretch>
        </p:blipFill>
        <p:spPr bwMode="auto">
          <a:xfrm>
            <a:off x="5410200" y="1143000"/>
            <a:ext cx="2209800" cy="2209800"/>
          </a:xfrm>
          <a:prstGeom prst="rect">
            <a:avLst/>
          </a:prstGeom>
          <a:noFill/>
        </p:spPr>
      </p:pic>
      <p:pic>
        <p:nvPicPr>
          <p:cNvPr id="2051" name="Picture 3" descr="C:\Documents and Settings\mmetcalf\Local Settings\Temporary Internet Files\Content.IE5\T658FGV7\MP900442809[1].jpg"/>
          <p:cNvPicPr>
            <a:picLocks noChangeAspect="1" noChangeArrowheads="1"/>
          </p:cNvPicPr>
          <p:nvPr/>
        </p:nvPicPr>
        <p:blipFill>
          <a:blip r:embed="rId3" cstate="print"/>
          <a:srcRect/>
          <a:stretch>
            <a:fillRect/>
          </a:stretch>
        </p:blipFill>
        <p:spPr bwMode="auto">
          <a:xfrm>
            <a:off x="5562600" y="3581400"/>
            <a:ext cx="2133600" cy="2209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1+#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p>
        </p:txBody>
      </p:sp>
      <p:sp>
        <p:nvSpPr>
          <p:cNvPr id="3" name="Slide Number Placeholder 2"/>
          <p:cNvSpPr>
            <a:spLocks noGrp="1"/>
          </p:cNvSpPr>
          <p:nvPr>
            <p:ph type="sldNum" sz="quarter" idx="12"/>
          </p:nvPr>
        </p:nvSpPr>
        <p:spPr/>
        <p:txBody>
          <a:bodyPr/>
          <a:lstStyle/>
          <a:p>
            <a:fld id="{04C7D247-0661-4FD5-B236-E3721580DAC1}" type="slidenum">
              <a:rPr lang="en-US" smtClean="0"/>
              <a:pPr/>
              <a:t>9</a:t>
            </a:fld>
            <a:endParaRPr lang="en-US"/>
          </a:p>
        </p:txBody>
      </p:sp>
      <p:sp>
        <p:nvSpPr>
          <p:cNvPr id="5" name="TextBox 4"/>
          <p:cNvSpPr txBox="1"/>
          <p:nvPr/>
        </p:nvSpPr>
        <p:spPr>
          <a:xfrm>
            <a:off x="838200" y="3505200"/>
            <a:ext cx="7391400" cy="646331"/>
          </a:xfrm>
          <a:prstGeom prst="rect">
            <a:avLst/>
          </a:prstGeom>
          <a:solidFill>
            <a:schemeClr val="accent6"/>
          </a:solidFill>
        </p:spPr>
        <p:txBody>
          <a:bodyPr wrap="square" rtlCol="0">
            <a:spAutoFit/>
          </a:bodyPr>
          <a:lstStyle/>
          <a:p>
            <a:r>
              <a:rPr lang="en-US" dirty="0" smtClean="0"/>
              <a:t>Questions may be directed to your servicing ethics advisor, using the following contact list:  (Double-click on the listing and it will expand.)</a:t>
            </a:r>
            <a:endParaRPr lang="en-US" dirty="0"/>
          </a:p>
        </p:txBody>
      </p:sp>
      <p:graphicFrame>
        <p:nvGraphicFramePr>
          <p:cNvPr id="1026" name="Object 2"/>
          <p:cNvGraphicFramePr>
            <a:graphicFrameLocks noChangeAspect="1"/>
          </p:cNvGraphicFramePr>
          <p:nvPr/>
        </p:nvGraphicFramePr>
        <p:xfrm>
          <a:off x="1600200" y="4419600"/>
          <a:ext cx="5295900" cy="1574800"/>
        </p:xfrm>
        <a:graphic>
          <a:graphicData uri="http://schemas.openxmlformats.org/presentationml/2006/ole">
            <mc:AlternateContent xmlns:mc="http://schemas.openxmlformats.org/markup-compatibility/2006">
              <mc:Choice xmlns:v="urn:schemas-microsoft-com:vml" Requires="v">
                <p:oleObj spid="_x0000_s1027" name="Worksheet" r:id="rId4" imgW="10048875" imgH="6286500" progId="Excel.Sheet.12">
                  <p:embed/>
                </p:oleObj>
              </mc:Choice>
              <mc:Fallback>
                <p:oleObj name="Worksheet" r:id="rId4" imgW="10048875" imgH="6286500" progId="Excel.Sheet.12">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0200" y="4419600"/>
                        <a:ext cx="5295900" cy="157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TextBox 7"/>
          <p:cNvSpPr txBox="1"/>
          <p:nvPr/>
        </p:nvSpPr>
        <p:spPr>
          <a:xfrm>
            <a:off x="1295400" y="914400"/>
            <a:ext cx="6248400" cy="2523768"/>
          </a:xfrm>
          <a:prstGeom prst="rect">
            <a:avLst/>
          </a:prstGeom>
          <a:solidFill>
            <a:schemeClr val="accent3">
              <a:alpha val="0"/>
            </a:schemeClr>
          </a:solidFill>
        </p:spPr>
        <p:txBody>
          <a:bodyPr wrap="square" rtlCol="0">
            <a:spAutoFit/>
          </a:bodyPr>
          <a:lstStyle/>
          <a:p>
            <a:pPr algn="ctr"/>
            <a:r>
              <a:rPr lang="en-US" sz="2000" b="1" dirty="0" smtClean="0"/>
              <a:t>The End</a:t>
            </a:r>
          </a:p>
          <a:p>
            <a:r>
              <a:rPr lang="en-US" sz="2000" dirty="0" smtClean="0"/>
              <a:t/>
            </a:r>
            <a:br>
              <a:rPr lang="en-US" sz="2000" dirty="0" smtClean="0"/>
            </a:br>
            <a:r>
              <a:rPr lang="en-US" sz="2000" dirty="0" smtClean="0"/>
              <a:t>1.  Slides 1-3, Adapted from the Office of Government Ethics, </a:t>
            </a:r>
            <a:r>
              <a:rPr lang="en-US" sz="2000" dirty="0" err="1" smtClean="0"/>
              <a:t>Daeogram</a:t>
            </a:r>
            <a:r>
              <a:rPr lang="en-US" sz="2000" dirty="0" smtClean="0"/>
              <a:t>, DO-05-012, August 18, 2005</a:t>
            </a:r>
            <a:br>
              <a:rPr lang="en-US" sz="2000" dirty="0" smtClean="0"/>
            </a:br>
            <a:r>
              <a:rPr lang="en-US" sz="2000" dirty="0" smtClean="0"/>
              <a:t/>
            </a:r>
            <a:br>
              <a:rPr lang="en-US" sz="2000" dirty="0" smtClean="0"/>
            </a:br>
            <a:r>
              <a:rPr lang="en-US" sz="2000" dirty="0" smtClean="0"/>
              <a:t>2. Slides 4-5,  Subpart D, 43 C.F.R. § 20.401, et. al., Interests in Federal lands.</a:t>
            </a: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320</TotalTime>
  <Words>695</Words>
  <Application>Microsoft Office PowerPoint</Application>
  <PresentationFormat>On-screen Show (4:3)</PresentationFormat>
  <Paragraphs>78</Paragraphs>
  <Slides>9</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9</vt:i4>
      </vt:variant>
    </vt:vector>
  </HeadingPairs>
  <TitlesOfParts>
    <vt:vector size="11" baseType="lpstr">
      <vt:lpstr>Apex</vt:lpstr>
      <vt:lpstr>Worksheet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Bureau of Land Management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Representatives Training Issues and Rules</dc:title>
  <dc:creator>mmetcalf</dc:creator>
  <cp:lastModifiedBy>Adamic, Denise I</cp:lastModifiedBy>
  <cp:revision>27</cp:revision>
  <dcterms:created xsi:type="dcterms:W3CDTF">2011-01-28T19:55:26Z</dcterms:created>
  <dcterms:modified xsi:type="dcterms:W3CDTF">2012-01-17T18:49:09Z</dcterms:modified>
</cp:coreProperties>
</file>